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37389C-E444-4FCB-BE03-76162E5515E4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8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21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14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033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10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06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618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632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450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58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571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9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5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8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55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68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366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0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FCDA0A-D101-42CC-8C97-F655A16A140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D45EDF-3B00-4FEA-817A-CE66102057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82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B2CA-3659-0E1F-E2BA-5690A55DF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3656" y="1871131"/>
            <a:ext cx="7323082" cy="1515533"/>
          </a:xfrm>
        </p:spPr>
        <p:txBody>
          <a:bodyPr/>
          <a:lstStyle/>
          <a:p>
            <a:r>
              <a:rPr lang="en-GB" dirty="0"/>
              <a:t>Game Engine Final 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DCF69-E499-9B7B-1E4E-D3674DAEF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By: Bryce Tingle</a:t>
            </a:r>
          </a:p>
        </p:txBody>
      </p:sp>
    </p:spTree>
    <p:extLst>
      <p:ext uri="{BB962C8B-B14F-4D97-AF65-F5344CB8AC3E}">
        <p14:creationId xmlns:p14="http://schemas.microsoft.com/office/powerpoint/2010/main" val="2314249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58F5-FD16-5C20-C071-0952FC0C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35618"/>
            <a:ext cx="9601196" cy="1303867"/>
          </a:xfrm>
        </p:spPr>
        <p:txBody>
          <a:bodyPr/>
          <a:lstStyle/>
          <a:p>
            <a:r>
              <a:rPr lang="en-GB" dirty="0"/>
              <a:t>Controls and input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5A144-10FE-98D8-C275-B2D315D9D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5194" y="1639485"/>
            <a:ext cx="4567777" cy="40368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Using keyboard states allow smooth movement when keys are used to move</a:t>
            </a:r>
          </a:p>
          <a:p>
            <a:r>
              <a:rPr lang="en-GB" dirty="0"/>
              <a:t>And the appropriate rotations and positions are updated by the camera</a:t>
            </a:r>
          </a:p>
          <a:p>
            <a:r>
              <a:rPr lang="en-GB" dirty="0"/>
              <a:t>Pitch is locked so the player cant go upside down</a:t>
            </a:r>
          </a:p>
          <a:p>
            <a:r>
              <a:rPr lang="en-GB" dirty="0"/>
              <a:t>And a speed up is implemented to move around the scene faster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F45A8-1B7F-62EE-D4AF-FBE759BB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1" y="1639485"/>
            <a:ext cx="6142684" cy="4036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26B9C-5950-B585-664A-DDD5BD4AB312}"/>
              </a:ext>
            </a:extLst>
          </p:cNvPr>
          <p:cNvSpPr txBox="1"/>
          <p:nvPr/>
        </p:nvSpPr>
        <p:spPr>
          <a:xfrm>
            <a:off x="1706005" y="5739375"/>
            <a:ext cx="42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6.0: Process input using WASD and Shift</a:t>
            </a:r>
          </a:p>
        </p:txBody>
      </p:sp>
    </p:spTree>
    <p:extLst>
      <p:ext uri="{BB962C8B-B14F-4D97-AF65-F5344CB8AC3E}">
        <p14:creationId xmlns:p14="http://schemas.microsoft.com/office/powerpoint/2010/main" val="227283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AABA-22CA-C9F2-16B8-E7D3780E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799" y="483184"/>
            <a:ext cx="6561081" cy="1303867"/>
          </a:xfrm>
        </p:spPr>
        <p:txBody>
          <a:bodyPr/>
          <a:lstStyle/>
          <a:p>
            <a:r>
              <a:rPr lang="en-GB" dirty="0"/>
              <a:t>Custom Model Loader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98577-E98A-9BCF-BCEA-90E92DFE6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9296" y="1543729"/>
            <a:ext cx="5714579" cy="4494463"/>
          </a:xfrm>
        </p:spPr>
        <p:txBody>
          <a:bodyPr>
            <a:normAutofit fontScale="92500"/>
          </a:bodyPr>
          <a:lstStyle/>
          <a:p>
            <a:r>
              <a:rPr lang="en-GB" dirty="0"/>
              <a:t>Using </a:t>
            </a:r>
            <a:r>
              <a:rPr lang="en-GB" dirty="0" err="1"/>
              <a:t>stringstream</a:t>
            </a:r>
            <a:r>
              <a:rPr lang="en-GB" dirty="0"/>
              <a:t> an OBJ file is read into the program line by line</a:t>
            </a:r>
          </a:p>
          <a:p>
            <a:r>
              <a:rPr lang="en-GB" dirty="0"/>
              <a:t>Using the prefixes v, </a:t>
            </a:r>
            <a:r>
              <a:rPr lang="en-GB" dirty="0" err="1"/>
              <a:t>vt</a:t>
            </a:r>
            <a:r>
              <a:rPr lang="en-GB" dirty="0"/>
              <a:t>, </a:t>
            </a:r>
            <a:r>
              <a:rPr lang="en-GB" dirty="0" err="1"/>
              <a:t>vn</a:t>
            </a:r>
            <a:r>
              <a:rPr lang="en-GB" dirty="0"/>
              <a:t> and f to extract relevant data.</a:t>
            </a:r>
          </a:p>
          <a:p>
            <a:r>
              <a:rPr lang="en-GB" dirty="0"/>
              <a:t>Temporary arrays are used to store data included position, </a:t>
            </a:r>
            <a:r>
              <a:rPr lang="en-GB" dirty="0" err="1"/>
              <a:t>normals</a:t>
            </a:r>
            <a:r>
              <a:rPr lang="en-GB" dirty="0"/>
              <a:t> and textures.</a:t>
            </a:r>
          </a:p>
          <a:p>
            <a:r>
              <a:rPr lang="en-GB" dirty="0"/>
              <a:t>Finally using the faces to populate the correct information into each vertex. This is important for mapping to OpenGL information correctly. </a:t>
            </a:r>
          </a:p>
          <a:p>
            <a:r>
              <a:rPr lang="en-GB" dirty="0"/>
              <a:t>This version is lighter weight than </a:t>
            </a:r>
            <a:r>
              <a:rPr lang="en-GB" dirty="0" err="1"/>
              <a:t>assimp</a:t>
            </a:r>
            <a:r>
              <a:rPr lang="en-GB" dirty="0"/>
              <a:t> and is consistently cheaper to run on multiple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C1B5F-C072-B016-F599-ECDD34F7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43" y="483184"/>
            <a:ext cx="4337998" cy="5431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978C4-9D81-9512-0365-1B9EB0691376}"/>
              </a:ext>
            </a:extLst>
          </p:cNvPr>
          <p:cNvSpPr txBox="1"/>
          <p:nvPr/>
        </p:nvSpPr>
        <p:spPr>
          <a:xfrm>
            <a:off x="1459495" y="5914405"/>
            <a:ext cx="303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7.0: Reading from OBJ files</a:t>
            </a:r>
          </a:p>
        </p:txBody>
      </p:sp>
    </p:spTree>
    <p:extLst>
      <p:ext uri="{BB962C8B-B14F-4D97-AF65-F5344CB8AC3E}">
        <p14:creationId xmlns:p14="http://schemas.microsoft.com/office/powerpoint/2010/main" val="342745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46E4-C7BF-D11E-5BFF-A0E420B5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3173"/>
            <a:ext cx="9601196" cy="964910"/>
          </a:xfrm>
        </p:spPr>
        <p:txBody>
          <a:bodyPr>
            <a:normAutofit/>
          </a:bodyPr>
          <a:lstStyle/>
          <a:p>
            <a:r>
              <a:rPr lang="en-GB" dirty="0"/>
              <a:t>Custom Model Loader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C1A76-3A52-3F85-AB2D-267F9D71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73" y="1553030"/>
            <a:ext cx="4136416" cy="1875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15C641-650C-0C32-197E-8B2DF3AF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73" y="3429000"/>
            <a:ext cx="4131483" cy="2336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6D07F-52B7-7822-ED08-502C50B44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23" y="1548485"/>
            <a:ext cx="4381976" cy="2106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83F2A-CF81-C8EE-2123-89E78E32D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323" y="3576505"/>
            <a:ext cx="4381976" cy="2108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1551D8-BFE5-485A-4254-83057F898826}"/>
              </a:ext>
            </a:extLst>
          </p:cNvPr>
          <p:cNvSpPr txBox="1"/>
          <p:nvPr/>
        </p:nvSpPr>
        <p:spPr>
          <a:xfrm>
            <a:off x="1705404" y="5849866"/>
            <a:ext cx="25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7.0: Custom loader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8EEBF-3A19-EF12-EFA2-FC43506D6787}"/>
              </a:ext>
            </a:extLst>
          </p:cNvPr>
          <p:cNvSpPr txBox="1"/>
          <p:nvPr/>
        </p:nvSpPr>
        <p:spPr>
          <a:xfrm>
            <a:off x="7178364" y="5765605"/>
            <a:ext cx="303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7.1: </a:t>
            </a:r>
            <a:r>
              <a:rPr lang="en-GB" dirty="0" err="1"/>
              <a:t>Assimp</a:t>
            </a:r>
            <a:r>
              <a:rPr lang="en-GB" dirty="0"/>
              <a:t> loader</a:t>
            </a:r>
          </a:p>
        </p:txBody>
      </p:sp>
    </p:spTree>
    <p:extLst>
      <p:ext uri="{BB962C8B-B14F-4D97-AF65-F5344CB8AC3E}">
        <p14:creationId xmlns:p14="http://schemas.microsoft.com/office/powerpoint/2010/main" val="269477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E4428-7A68-33DD-5293-07360E3D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6386"/>
            <a:ext cx="9601196" cy="1016875"/>
          </a:xfrm>
        </p:spPr>
        <p:txBody>
          <a:bodyPr/>
          <a:lstStyle/>
          <a:p>
            <a:r>
              <a:rPr lang="en-GB" dirty="0"/>
              <a:t>Billboards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0F9C-97B0-6A96-070C-87D4B5214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3186" y="1663261"/>
            <a:ext cx="4718304" cy="439858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Billboards were added to replace models after a certain distance to reduce processing models from a distance</a:t>
            </a:r>
          </a:p>
          <a:p>
            <a:r>
              <a:rPr lang="en-GB" dirty="0"/>
              <a:t>Parameters such as having a valid billboard as well as using the model locations to place them were used to represent them in the correct places and distances</a:t>
            </a:r>
          </a:p>
          <a:p>
            <a:r>
              <a:rPr lang="en-GB" dirty="0"/>
              <a:t>Also images were manually flipped in the image so OpenGL did not have to do this at runtime</a:t>
            </a:r>
          </a:p>
          <a:p>
            <a:r>
              <a:rPr lang="en-GB" dirty="0"/>
              <a:t>They were also modified to be used by the particle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B441E-90F3-13BA-C3E0-A8638BE45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1" t="24979" r="64202" b="48478"/>
          <a:stretch/>
        </p:blipFill>
        <p:spPr>
          <a:xfrm>
            <a:off x="1176318" y="1497723"/>
            <a:ext cx="4919682" cy="2569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0E512-60BB-6247-1298-CFFD4B44AF43}"/>
              </a:ext>
            </a:extLst>
          </p:cNvPr>
          <p:cNvSpPr txBox="1"/>
          <p:nvPr/>
        </p:nvSpPr>
        <p:spPr>
          <a:xfrm>
            <a:off x="2339849" y="4122681"/>
            <a:ext cx="25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8.0: In level billboards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FF965-E8FC-13A7-031B-29310F052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86" y="4490854"/>
            <a:ext cx="5607544" cy="1277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294A2-BBD8-8258-88DB-D6CE94B3E002}"/>
              </a:ext>
            </a:extLst>
          </p:cNvPr>
          <p:cNvSpPr txBox="1"/>
          <p:nvPr/>
        </p:nvSpPr>
        <p:spPr>
          <a:xfrm>
            <a:off x="2339848" y="5768576"/>
            <a:ext cx="284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8.1: Particle modification</a:t>
            </a:r>
          </a:p>
        </p:txBody>
      </p:sp>
    </p:spTree>
    <p:extLst>
      <p:ext uri="{BB962C8B-B14F-4D97-AF65-F5344CB8AC3E}">
        <p14:creationId xmlns:p14="http://schemas.microsoft.com/office/powerpoint/2010/main" val="46703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4F98-166B-656B-1771-B664383C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48862"/>
            <a:ext cx="9601196" cy="835571"/>
          </a:xfrm>
        </p:spPr>
        <p:txBody>
          <a:bodyPr/>
          <a:lstStyle/>
          <a:p>
            <a:r>
              <a:rPr lang="en-GB" dirty="0"/>
              <a:t>Terrain using height maps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8AC881-7036-C190-5A32-526AE794A9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2" y="1753046"/>
            <a:ext cx="2251395" cy="225139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8F2C8-FED6-E69C-1FAA-CD5D1C53BB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Similar to the </a:t>
            </a:r>
            <a:r>
              <a:rPr lang="en-GB" dirty="0" err="1"/>
              <a:t>Skydome</a:t>
            </a:r>
            <a:r>
              <a:rPr lang="en-GB" dirty="0"/>
              <a:t>, triangle strips and fans were tested for performance with negligible difference on my machines</a:t>
            </a:r>
          </a:p>
          <a:p>
            <a:r>
              <a:rPr lang="en-GB" dirty="0"/>
              <a:t>A height map is used to change the positions of the vertices based on the height map colours, darker indicating a lower 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1CAAC-6251-F19D-E4D5-D40A7030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7" y="1753045"/>
            <a:ext cx="2251395" cy="2251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5E3AE-C208-C1A5-8057-48CCD2AC3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21" y="4352965"/>
            <a:ext cx="5468523" cy="15805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145E2B-2846-DDCE-FD72-E7FDCA6DBFCC}"/>
              </a:ext>
            </a:extLst>
          </p:cNvPr>
          <p:cNvSpPr txBox="1"/>
          <p:nvPr/>
        </p:nvSpPr>
        <p:spPr>
          <a:xfrm>
            <a:off x="2181856" y="3983632"/>
            <a:ext cx="25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9.0: textures 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D3FE99-CCF9-18A1-F188-DA35F30BC4AE}"/>
              </a:ext>
            </a:extLst>
          </p:cNvPr>
          <p:cNvSpPr txBox="1"/>
          <p:nvPr/>
        </p:nvSpPr>
        <p:spPr>
          <a:xfrm>
            <a:off x="1890194" y="5924472"/>
            <a:ext cx="353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9.1: height map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7815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973A-EEDA-CC22-5D1F-D805CBBF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48581"/>
            <a:ext cx="9601196" cy="759958"/>
          </a:xfrm>
        </p:spPr>
        <p:txBody>
          <a:bodyPr>
            <a:normAutofit fontScale="90000"/>
          </a:bodyPr>
          <a:lstStyle/>
          <a:p>
            <a:r>
              <a:rPr lang="en-GB" dirty="0"/>
              <a:t>Fog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B453F-4F16-D064-A2DD-0325E2130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67338"/>
            <a:ext cx="4718304" cy="33101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Fog is added by creating an exponential gradient of a fixed colour that is additive over distance from objects in the scene</a:t>
            </a:r>
          </a:p>
          <a:p>
            <a:r>
              <a:rPr lang="en-GB" dirty="0"/>
              <a:t>The sky dome texter was also manipulated to create a more consistent effect in the scene</a:t>
            </a:r>
          </a:p>
          <a:p>
            <a:r>
              <a:rPr lang="en-GB" dirty="0"/>
              <a:t>Method was extracted for reuse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252C0-FC6B-F643-EC8F-08C38277E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7" r="16753" b="31724"/>
          <a:stretch/>
        </p:blipFill>
        <p:spPr>
          <a:xfrm>
            <a:off x="1006891" y="1388055"/>
            <a:ext cx="4130702" cy="3006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1F98F-7537-4EF0-EA3F-2AE3C123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03" y="4394872"/>
            <a:ext cx="4445277" cy="1310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4C76D3-1228-5EEA-8921-B142C3574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601" y="4406365"/>
            <a:ext cx="5505733" cy="1352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DD708-E816-05FA-C25B-96F1FBD1B0AC}"/>
              </a:ext>
            </a:extLst>
          </p:cNvPr>
          <p:cNvSpPr txBox="1"/>
          <p:nvPr/>
        </p:nvSpPr>
        <p:spPr>
          <a:xfrm>
            <a:off x="935241" y="5758985"/>
            <a:ext cx="44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10.0: Fog in scene displaying over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8DFC5-0EC4-7A32-485E-4AE3D602DF6E}"/>
              </a:ext>
            </a:extLst>
          </p:cNvPr>
          <p:cNvSpPr txBox="1"/>
          <p:nvPr/>
        </p:nvSpPr>
        <p:spPr>
          <a:xfrm>
            <a:off x="6243617" y="5758985"/>
            <a:ext cx="44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10.1: calculation in the vertex shader</a:t>
            </a:r>
          </a:p>
        </p:txBody>
      </p:sp>
    </p:spTree>
    <p:extLst>
      <p:ext uri="{BB962C8B-B14F-4D97-AF65-F5344CB8AC3E}">
        <p14:creationId xmlns:p14="http://schemas.microsoft.com/office/powerpoint/2010/main" val="295286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1FB6-6F7C-D403-A88C-D16D341A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6987"/>
            <a:ext cx="9601196" cy="681130"/>
          </a:xfrm>
        </p:spPr>
        <p:txBody>
          <a:bodyPr>
            <a:normAutofit fontScale="90000"/>
          </a:bodyPr>
          <a:lstStyle/>
          <a:p>
            <a:r>
              <a:rPr lang="en-GB" dirty="0"/>
              <a:t>Instancing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64D61-CF61-2770-CC43-61C9E7268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4986" y="1325407"/>
            <a:ext cx="10586545" cy="4207185"/>
          </a:xfrm>
        </p:spPr>
        <p:txBody>
          <a:bodyPr/>
          <a:lstStyle/>
          <a:p>
            <a:r>
              <a:rPr lang="en-GB" dirty="0"/>
              <a:t>Originally planned to be implemented into the model renderer as a method. Extracting out into its own renderer was more feasible for the code structure.</a:t>
            </a:r>
          </a:p>
          <a:p>
            <a:r>
              <a:rPr lang="en-GB" dirty="0"/>
              <a:t>By passing in the instance umber this sets up the vertices that will populate the mat4 offsets and then draw multiple trees in one call.</a:t>
            </a:r>
          </a:p>
          <a:p>
            <a:r>
              <a:rPr lang="en-GB" dirty="0"/>
              <a:t>Instancing improves performance by passing all the information of a daw call in one pass rather than each individual model.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D66C2-2678-9A83-AE86-E7AEEDC8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04" y="3994210"/>
            <a:ext cx="3568263" cy="1895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A4B96-E255-E60C-C170-C0E7F015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83" y="3988393"/>
            <a:ext cx="3980793" cy="1901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F13DC-2D5E-09A1-606C-5BC6215B7948}"/>
              </a:ext>
            </a:extLst>
          </p:cNvPr>
          <p:cNvSpPr txBox="1"/>
          <p:nvPr/>
        </p:nvSpPr>
        <p:spPr>
          <a:xfrm>
            <a:off x="2085464" y="5888376"/>
            <a:ext cx="349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11.0: Before instancing 20 Trees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2C891-0848-8AE1-B0F4-5C6F0E30221F}"/>
              </a:ext>
            </a:extLst>
          </p:cNvPr>
          <p:cNvSpPr txBox="1"/>
          <p:nvPr/>
        </p:nvSpPr>
        <p:spPr>
          <a:xfrm>
            <a:off x="6613633" y="5868646"/>
            <a:ext cx="349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11.0: After instancing 20 Trees</a:t>
            </a:r>
          </a:p>
        </p:txBody>
      </p:sp>
    </p:spTree>
    <p:extLst>
      <p:ext uri="{BB962C8B-B14F-4D97-AF65-F5344CB8AC3E}">
        <p14:creationId xmlns:p14="http://schemas.microsoft.com/office/powerpoint/2010/main" val="112989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5672-590B-51AF-972C-20CEB154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61416"/>
            <a:ext cx="9601196" cy="641716"/>
          </a:xfrm>
        </p:spPr>
        <p:txBody>
          <a:bodyPr>
            <a:normAutofit fontScale="90000"/>
          </a:bodyPr>
          <a:lstStyle/>
          <a:p>
            <a:r>
              <a:rPr lang="en-GB" dirty="0"/>
              <a:t>Instancing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0DC9E-E93A-65E0-9A7C-85B1784D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78" y="1653203"/>
            <a:ext cx="6779172" cy="2747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C7A52-E0E4-E4DC-0888-AB2DCB186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534589"/>
            <a:ext cx="5369927" cy="3732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E9F4A4-988E-DA5C-1267-3E640A37FDB8}"/>
              </a:ext>
            </a:extLst>
          </p:cNvPr>
          <p:cNvSpPr txBox="1"/>
          <p:nvPr/>
        </p:nvSpPr>
        <p:spPr>
          <a:xfrm>
            <a:off x="1994810" y="4400663"/>
            <a:ext cx="44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12.0: Instancing trees</a:t>
            </a:r>
          </a:p>
        </p:txBody>
      </p:sp>
    </p:spTree>
    <p:extLst>
      <p:ext uri="{BB962C8B-B14F-4D97-AF65-F5344CB8AC3E}">
        <p14:creationId xmlns:p14="http://schemas.microsoft.com/office/powerpoint/2010/main" val="3977355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BB74-DCF3-2BE5-4C8B-ED71366E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C826A-2757-4D00-8BE3-671D84740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2" y="2560320"/>
            <a:ext cx="9604246" cy="3310128"/>
          </a:xfrm>
        </p:spPr>
        <p:txBody>
          <a:bodyPr/>
          <a:lstStyle/>
          <a:p>
            <a:r>
              <a:rPr lang="en-GB" dirty="0"/>
              <a:t>First a definition of a particle and its data are made and then managed by the emitter, Lifetimes, size, opacity and locations are updated per particle</a:t>
            </a:r>
          </a:p>
          <a:p>
            <a:r>
              <a:rPr lang="en-GB" dirty="0"/>
              <a:t>They are positioned in ascending z order for accurate blending</a:t>
            </a:r>
          </a:p>
          <a:p>
            <a:r>
              <a:rPr lang="en-GB" dirty="0"/>
              <a:t>Some trial and error around adequate particle amounts found me at 20 or so particles for a </a:t>
            </a:r>
            <a:r>
              <a:rPr lang="en-GB"/>
              <a:t>good result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9920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00A9-4095-397B-FEB3-F6B27CEB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83042"/>
            <a:ext cx="9601196" cy="1303867"/>
          </a:xfrm>
        </p:spPr>
        <p:txBody>
          <a:bodyPr/>
          <a:lstStyle/>
          <a:p>
            <a:r>
              <a:rPr lang="en-GB" dirty="0"/>
              <a:t>Particles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AB5FB-8771-778A-489D-428B0DE31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00" y="1306333"/>
            <a:ext cx="6093668" cy="4042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CCE729-D692-28A9-441A-75CEE737FEDE}"/>
              </a:ext>
            </a:extLst>
          </p:cNvPr>
          <p:cNvSpPr txBox="1"/>
          <p:nvPr/>
        </p:nvSpPr>
        <p:spPr>
          <a:xfrm>
            <a:off x="7682218" y="3244334"/>
            <a:ext cx="32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13.1: Instanced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24B2A-73D7-0708-470F-631A9D50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70" y="1306333"/>
            <a:ext cx="4023997" cy="1981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C9137-EE8C-ED33-4F6D-BF22EDA34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658" y="3731592"/>
            <a:ext cx="4075409" cy="1616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DD5209-1175-09AC-9997-DA19508CA697}"/>
              </a:ext>
            </a:extLst>
          </p:cNvPr>
          <p:cNvSpPr txBox="1"/>
          <p:nvPr/>
        </p:nvSpPr>
        <p:spPr>
          <a:xfrm>
            <a:off x="2609421" y="5649992"/>
            <a:ext cx="32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13.0: Volcano smoke particles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CACD7-2D7A-B6E0-8BD2-502DFA1E63BC}"/>
              </a:ext>
            </a:extLst>
          </p:cNvPr>
          <p:cNvSpPr txBox="1"/>
          <p:nvPr/>
        </p:nvSpPr>
        <p:spPr>
          <a:xfrm>
            <a:off x="7840263" y="5367001"/>
            <a:ext cx="32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13.1: Non-instanced</a:t>
            </a:r>
          </a:p>
        </p:txBody>
      </p:sp>
    </p:spTree>
    <p:extLst>
      <p:ext uri="{BB962C8B-B14F-4D97-AF65-F5344CB8AC3E}">
        <p14:creationId xmlns:p14="http://schemas.microsoft.com/office/powerpoint/2010/main" val="382437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7070-FB52-65FE-4538-7EC3245B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Achieved 40%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8E7C-9E06-B540-AEBF-3589A16C9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560320"/>
            <a:ext cx="9850820" cy="3146797"/>
          </a:xfrm>
        </p:spPr>
        <p:txBody>
          <a:bodyPr>
            <a:normAutofit/>
          </a:bodyPr>
          <a:lstStyle/>
          <a:p>
            <a:r>
              <a:rPr lang="en-GB" dirty="0"/>
              <a:t>FPS Camera</a:t>
            </a:r>
          </a:p>
          <a:p>
            <a:r>
              <a:rPr lang="en-GB" dirty="0"/>
              <a:t>Load models from a file</a:t>
            </a:r>
          </a:p>
          <a:p>
            <a:r>
              <a:rPr lang="en-GB" dirty="0"/>
              <a:t>Load in 5 different models</a:t>
            </a:r>
          </a:p>
          <a:p>
            <a:r>
              <a:rPr lang="en-GB" dirty="0"/>
              <a:t>Terrain</a:t>
            </a:r>
          </a:p>
          <a:p>
            <a:r>
              <a:rPr lang="en-GB" dirty="0"/>
              <a:t>Controls with mouse and keyboard</a:t>
            </a:r>
          </a:p>
          <a:p>
            <a:r>
              <a:rPr lang="en-GB" dirty="0"/>
              <a:t>Applied UV textures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70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FE47-4297-1F02-6993-867F8A7C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Lighting &amp; shadows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4F6A1-AFEF-A9E1-3A0D-621980233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598150" cy="33101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Shadows were added to the scene using shadow mapping techniques and frame buffers with the depth only component</a:t>
            </a:r>
          </a:p>
          <a:p>
            <a:r>
              <a:rPr lang="en-GB" dirty="0"/>
              <a:t>By rendering the scene to a depth buffer first and then applying this to the scene after the colour is added</a:t>
            </a:r>
          </a:p>
          <a:p>
            <a:r>
              <a:rPr lang="en-GB" dirty="0"/>
              <a:t>A test against the camera and light distance from a fragment determines weather or not it is in shadow</a:t>
            </a:r>
          </a:p>
          <a:p>
            <a:r>
              <a:rPr lang="en-GB" dirty="0"/>
              <a:t>To reduce aliasing on the shadows, percentage closer fill is used to make a softer shadow n the edge</a:t>
            </a:r>
          </a:p>
        </p:txBody>
      </p:sp>
    </p:spTree>
    <p:extLst>
      <p:ext uri="{BB962C8B-B14F-4D97-AF65-F5344CB8AC3E}">
        <p14:creationId xmlns:p14="http://schemas.microsoft.com/office/powerpoint/2010/main" val="143932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36DB-0A99-14EB-535F-179867469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464" y="486278"/>
            <a:ext cx="9601196" cy="790729"/>
          </a:xfrm>
        </p:spPr>
        <p:txBody>
          <a:bodyPr/>
          <a:lstStyle/>
          <a:p>
            <a:r>
              <a:rPr lang="en-GB" dirty="0"/>
              <a:t>Lighting &amp; shadows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4F04F-3203-6293-BCEF-20FE28996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76" y="2082276"/>
            <a:ext cx="4446045" cy="3090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354B0F-36F5-623C-C01A-4B266D15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64" y="1277007"/>
            <a:ext cx="5546059" cy="2483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3DDBC5-A983-077D-0B62-1228EFCAD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64" y="3760944"/>
            <a:ext cx="5546059" cy="2477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68D60E-3747-B815-ACCD-E8183675E8E8}"/>
              </a:ext>
            </a:extLst>
          </p:cNvPr>
          <p:cNvSpPr txBox="1"/>
          <p:nvPr/>
        </p:nvSpPr>
        <p:spPr>
          <a:xfrm>
            <a:off x="1875873" y="5349030"/>
            <a:ext cx="264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13.0: Shadow mapping</a:t>
            </a:r>
          </a:p>
        </p:txBody>
      </p:sp>
    </p:spTree>
    <p:extLst>
      <p:ext uri="{BB962C8B-B14F-4D97-AF65-F5344CB8AC3E}">
        <p14:creationId xmlns:p14="http://schemas.microsoft.com/office/powerpoint/2010/main" val="177709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4D26-1601-50AD-F7D1-CD4414F8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39117"/>
            <a:ext cx="9601196" cy="930165"/>
          </a:xfrm>
        </p:spPr>
        <p:txBody>
          <a:bodyPr/>
          <a:lstStyle/>
          <a:p>
            <a:r>
              <a:rPr lang="en-GB" dirty="0"/>
              <a:t>PCF results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6669E-9B7E-FCAF-DAF4-E66501A6B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8" t="14321" r="27221" b="24597"/>
          <a:stretch/>
        </p:blipFill>
        <p:spPr>
          <a:xfrm>
            <a:off x="7920857" y="1789457"/>
            <a:ext cx="3649717" cy="3279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5AF24-B04B-C253-FF7B-5D0C2F639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3" t="22184" r="14157" b="4597"/>
          <a:stretch/>
        </p:blipFill>
        <p:spPr>
          <a:xfrm>
            <a:off x="4271140" y="1789458"/>
            <a:ext cx="3649717" cy="3279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A8FED-8504-9B72-E448-1634A0F52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89" t="14321" r="26392" b="22184"/>
          <a:stretch/>
        </p:blipFill>
        <p:spPr>
          <a:xfrm>
            <a:off x="621423" y="1789459"/>
            <a:ext cx="3649717" cy="3279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315B4-8EF1-ED44-5A16-A595483917D9}"/>
              </a:ext>
            </a:extLst>
          </p:cNvPr>
          <p:cNvSpPr txBox="1"/>
          <p:nvPr/>
        </p:nvSpPr>
        <p:spPr>
          <a:xfrm>
            <a:off x="1188870" y="5178361"/>
            <a:ext cx="217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14.0: Shadow mapping no PCF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FD2AB-6059-A03E-AC0E-31D70849CB85}"/>
              </a:ext>
            </a:extLst>
          </p:cNvPr>
          <p:cNvSpPr txBox="1"/>
          <p:nvPr/>
        </p:nvSpPr>
        <p:spPr>
          <a:xfrm>
            <a:off x="5007463" y="5178360"/>
            <a:ext cx="217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14.1: Shadow mapping with PCF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E555C-28D1-122F-68DD-EE86FDA61A3F}"/>
              </a:ext>
            </a:extLst>
          </p:cNvPr>
          <p:cNvSpPr txBox="1"/>
          <p:nvPr/>
        </p:nvSpPr>
        <p:spPr>
          <a:xfrm>
            <a:off x="8826060" y="5178360"/>
            <a:ext cx="217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14.2: Shadow mapping with random sampling</a:t>
            </a:r>
          </a:p>
        </p:txBody>
      </p:sp>
    </p:spTree>
    <p:extLst>
      <p:ext uri="{BB962C8B-B14F-4D97-AF65-F5344CB8AC3E}">
        <p14:creationId xmlns:p14="http://schemas.microsoft.com/office/powerpoint/2010/main" val="81816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E295E2-5EEA-57C9-673F-BA9A2FA67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9DE15C8-E544-3A14-C669-4B3553A65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Onto the Demo.</a:t>
            </a:r>
          </a:p>
        </p:txBody>
      </p:sp>
    </p:spTree>
    <p:extLst>
      <p:ext uri="{BB962C8B-B14F-4D97-AF65-F5344CB8AC3E}">
        <p14:creationId xmlns:p14="http://schemas.microsoft.com/office/powerpoint/2010/main" val="34074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E6AC-BF1C-822F-F106-B6EE0650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Achieved 50% + criteria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E88A26-5C04-DD08-E9C2-AEB5B4D29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725" y="2560638"/>
            <a:ext cx="4718050" cy="3309937"/>
          </a:xfrm>
        </p:spPr>
        <p:txBody>
          <a:bodyPr>
            <a:normAutofit/>
          </a:bodyPr>
          <a:lstStyle/>
          <a:p>
            <a:r>
              <a:rPr lang="en-GB" dirty="0" err="1"/>
              <a:t>Skydome</a:t>
            </a:r>
            <a:r>
              <a:rPr lang="en-GB" dirty="0"/>
              <a:t> (explained)</a:t>
            </a:r>
          </a:p>
          <a:p>
            <a:r>
              <a:rPr lang="en-GB" dirty="0"/>
              <a:t>Instancing</a:t>
            </a:r>
          </a:p>
          <a:p>
            <a:r>
              <a:rPr lang="en-GB" dirty="0"/>
              <a:t>Particle Systems</a:t>
            </a:r>
          </a:p>
          <a:p>
            <a:r>
              <a:rPr lang="en-GB" dirty="0"/>
              <a:t>Light and Shadows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59E338-5F9E-9BF1-81CE-9C8228528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575" y="2560638"/>
            <a:ext cx="4718050" cy="3309937"/>
          </a:xfrm>
        </p:spPr>
        <p:txBody>
          <a:bodyPr>
            <a:normAutofit/>
          </a:bodyPr>
          <a:lstStyle/>
          <a:p>
            <a:r>
              <a:rPr lang="en-GB" dirty="0"/>
              <a:t>Custom model loader </a:t>
            </a:r>
          </a:p>
          <a:p>
            <a:r>
              <a:rPr lang="en-GB" dirty="0"/>
              <a:t>Implemented 5 billboards</a:t>
            </a:r>
          </a:p>
          <a:p>
            <a:r>
              <a:rPr lang="en-GB" dirty="0"/>
              <a:t>Terrain with height map implemented</a:t>
            </a:r>
          </a:p>
          <a:p>
            <a:r>
              <a:rPr lang="en-GB" dirty="0"/>
              <a:t>Fog</a:t>
            </a:r>
          </a:p>
        </p:txBody>
      </p:sp>
    </p:spTree>
    <p:extLst>
      <p:ext uri="{BB962C8B-B14F-4D97-AF65-F5344CB8AC3E}">
        <p14:creationId xmlns:p14="http://schemas.microsoft.com/office/powerpoint/2010/main" val="133335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36BD-8E75-829C-2959-4E4F87B7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Adjusted from original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8675F-580C-D345-5717-377FC9DC1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598150" cy="3310128"/>
          </a:xfrm>
        </p:spPr>
        <p:txBody>
          <a:bodyPr/>
          <a:lstStyle/>
          <a:p>
            <a:r>
              <a:rPr lang="en-GB" dirty="0"/>
              <a:t>Text for level feedback</a:t>
            </a:r>
          </a:p>
          <a:p>
            <a:r>
              <a:rPr lang="en-GB" dirty="0"/>
              <a:t>HUD</a:t>
            </a:r>
          </a:p>
          <a:p>
            <a:endParaRPr lang="en-GB" dirty="0"/>
          </a:p>
          <a:p>
            <a:r>
              <a:rPr lang="en-GB" dirty="0"/>
              <a:t>These were replaced with:</a:t>
            </a:r>
          </a:p>
          <a:p>
            <a:r>
              <a:rPr lang="en-GB" dirty="0"/>
              <a:t>Custom Model loader</a:t>
            </a:r>
          </a:p>
          <a:p>
            <a:r>
              <a:rPr lang="en-GB" dirty="0"/>
              <a:t>Instancing</a:t>
            </a:r>
          </a:p>
        </p:txBody>
      </p:sp>
    </p:spTree>
    <p:extLst>
      <p:ext uri="{BB962C8B-B14F-4D97-AF65-F5344CB8AC3E}">
        <p14:creationId xmlns:p14="http://schemas.microsoft.com/office/powerpoint/2010/main" val="228708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4F0D-0D5F-A2C8-B88C-947D006A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09562"/>
            <a:ext cx="9601196" cy="1303867"/>
          </a:xfrm>
        </p:spPr>
        <p:txBody>
          <a:bodyPr/>
          <a:lstStyle/>
          <a:p>
            <a:r>
              <a:rPr lang="en-GB" dirty="0"/>
              <a:t>Scene 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0C902-67A2-93E0-224D-DAE49781C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7" r="16753" b="31724"/>
          <a:stretch/>
        </p:blipFill>
        <p:spPr>
          <a:xfrm>
            <a:off x="5941497" y="1632420"/>
            <a:ext cx="5428069" cy="3951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106FD-1345-A345-B8E0-69F1AD2DF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6" r="49349" b="28560"/>
          <a:stretch/>
        </p:blipFill>
        <p:spPr>
          <a:xfrm>
            <a:off x="1079518" y="1647671"/>
            <a:ext cx="4724400" cy="3967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05C94-5350-D96A-40A4-F5C865BCF757}"/>
              </a:ext>
            </a:extLst>
          </p:cNvPr>
          <p:cNvSpPr txBox="1"/>
          <p:nvPr/>
        </p:nvSpPr>
        <p:spPr>
          <a:xfrm>
            <a:off x="1295402" y="5615073"/>
            <a:ext cx="45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1.0: Scene from a distance for billboards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D0759-D271-BD8E-1711-665B53EC8665}"/>
              </a:ext>
            </a:extLst>
          </p:cNvPr>
          <p:cNvSpPr txBox="1"/>
          <p:nvPr/>
        </p:nvSpPr>
        <p:spPr>
          <a:xfrm>
            <a:off x="6374526" y="5615073"/>
            <a:ext cx="490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1.1: Scene close including particles and shadows</a:t>
            </a:r>
          </a:p>
        </p:txBody>
      </p:sp>
    </p:spTree>
    <p:extLst>
      <p:ext uri="{BB962C8B-B14F-4D97-AF65-F5344CB8AC3E}">
        <p14:creationId xmlns:p14="http://schemas.microsoft.com/office/powerpoint/2010/main" val="386502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00C6-7109-4B23-4491-503C8EC5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models improved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B198F-B3D8-47C4-7AEE-3229C3CB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7" y="3429000"/>
            <a:ext cx="8123380" cy="2425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20FFD-94A9-A57C-6B57-1FC8EA06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77" y="3145820"/>
            <a:ext cx="2791366" cy="27085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19D0AF-69F1-098B-2500-9CD931E4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60" y="2459421"/>
            <a:ext cx="10003220" cy="3717542"/>
          </a:xfrm>
        </p:spPr>
        <p:txBody>
          <a:bodyPr/>
          <a:lstStyle/>
          <a:p>
            <a:r>
              <a:rPr lang="en-GB" dirty="0"/>
              <a:t>These lists have been condensed into one struct of information representing the models, and then represented by a list of </a:t>
            </a:r>
            <a:r>
              <a:rPr lang="en-GB" dirty="0" err="1"/>
              <a:t>modelData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A3D3B-56D7-A76F-482F-01E1AFA0906A}"/>
              </a:ext>
            </a:extLst>
          </p:cNvPr>
          <p:cNvSpPr txBox="1"/>
          <p:nvPr/>
        </p:nvSpPr>
        <p:spPr>
          <a:xfrm>
            <a:off x="4351746" y="5849100"/>
            <a:ext cx="45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2.0: game engine file model list modification</a:t>
            </a:r>
          </a:p>
        </p:txBody>
      </p:sp>
    </p:spTree>
    <p:extLst>
      <p:ext uri="{BB962C8B-B14F-4D97-AF65-F5344CB8AC3E}">
        <p14:creationId xmlns:p14="http://schemas.microsoft.com/office/powerpoint/2010/main" val="337891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289A-F303-78D7-26D4-DC41DBC2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27757"/>
            <a:ext cx="9601196" cy="1303867"/>
          </a:xfrm>
        </p:spPr>
        <p:txBody>
          <a:bodyPr/>
          <a:lstStyle/>
          <a:p>
            <a:r>
              <a:rPr lang="en-GB" dirty="0"/>
              <a:t>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4AD78-7BF4-EC14-7E51-63A62D601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1996141"/>
            <a:ext cx="9598150" cy="3310128"/>
          </a:xfrm>
        </p:spPr>
        <p:txBody>
          <a:bodyPr/>
          <a:lstStyle/>
          <a:p>
            <a:r>
              <a:rPr lang="en-GB" dirty="0"/>
              <a:t>Texture ownership is included in the objects that need textures, such as models, terrains, skyboxes, billboards, and particle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AE1A6-F1E0-887B-7C6C-94905FA1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06" y="3045153"/>
            <a:ext cx="3263659" cy="2885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469F7-4964-26EE-E9AC-9B39262A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652" y="3138825"/>
            <a:ext cx="4896102" cy="920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ECE9F-1AC6-0029-18AC-8E55068BE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492" y="4464933"/>
            <a:ext cx="4692891" cy="1320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FE5A84-EEAA-AD49-49E4-70D77F8D80CB}"/>
              </a:ext>
            </a:extLst>
          </p:cNvPr>
          <p:cNvSpPr txBox="1"/>
          <p:nvPr/>
        </p:nvSpPr>
        <p:spPr>
          <a:xfrm>
            <a:off x="2503040" y="5930243"/>
            <a:ext cx="19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3.0: Model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5F01A-D367-827C-675B-479356A778FF}"/>
              </a:ext>
            </a:extLst>
          </p:cNvPr>
          <p:cNvSpPr txBox="1"/>
          <p:nvPr/>
        </p:nvSpPr>
        <p:spPr>
          <a:xfrm>
            <a:off x="7367226" y="5782954"/>
            <a:ext cx="19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3.2: Terrain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EC07F3-3822-BCD1-A9ED-0FEFDAE0157C}"/>
              </a:ext>
            </a:extLst>
          </p:cNvPr>
          <p:cNvSpPr txBox="1"/>
          <p:nvPr/>
        </p:nvSpPr>
        <p:spPr>
          <a:xfrm>
            <a:off x="7399281" y="4036451"/>
            <a:ext cx="1903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3.1: Billboard file</a:t>
            </a:r>
          </a:p>
        </p:txBody>
      </p:sp>
    </p:spTree>
    <p:extLst>
      <p:ext uri="{BB962C8B-B14F-4D97-AF65-F5344CB8AC3E}">
        <p14:creationId xmlns:p14="http://schemas.microsoft.com/office/powerpoint/2010/main" val="295315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1F9B-E698-4909-43F3-D0A6785B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FPS Camera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9111F5-CCE3-C44C-CFDF-38790E834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GB" dirty="0"/>
              <a:t>The FPS camera has not changed from the previous presentation. Default camera class cannot be instantiated, this was intended to protect the base class for a potential 3</a:t>
            </a:r>
            <a:r>
              <a:rPr lang="en-GB" baseline="30000" dirty="0"/>
              <a:t>rd</a:t>
            </a:r>
            <a:r>
              <a:rPr lang="en-GB" dirty="0"/>
              <a:t> person camera.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19B6D-3D1A-543E-ECAA-A4DB88F73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2" y="3841460"/>
            <a:ext cx="7514043" cy="1973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5B33A-697C-9EA7-93B3-280C9E83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688" y="3841460"/>
            <a:ext cx="3982959" cy="1158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B76F0D-9E39-A33C-77EA-213EC8630B7A}"/>
              </a:ext>
            </a:extLst>
          </p:cNvPr>
          <p:cNvSpPr txBox="1"/>
          <p:nvPr/>
        </p:nvSpPr>
        <p:spPr>
          <a:xfrm>
            <a:off x="5088584" y="5853882"/>
            <a:ext cx="410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4.0: Camera inheritance class</a:t>
            </a:r>
          </a:p>
        </p:txBody>
      </p:sp>
    </p:spTree>
    <p:extLst>
      <p:ext uri="{BB962C8B-B14F-4D97-AF65-F5344CB8AC3E}">
        <p14:creationId xmlns:p14="http://schemas.microsoft.com/office/powerpoint/2010/main" val="315546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9364-C00C-660F-7EBC-3F3FAE99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35618"/>
            <a:ext cx="9601196" cy="1303867"/>
          </a:xfrm>
        </p:spPr>
        <p:txBody>
          <a:bodyPr/>
          <a:lstStyle/>
          <a:p>
            <a:r>
              <a:rPr lang="en-GB" dirty="0"/>
              <a:t>Sky dome or Skybox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F2CE-D70E-1D2A-669C-247D0ED56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2" y="1411015"/>
            <a:ext cx="9753180" cy="3765751"/>
          </a:xfrm>
        </p:spPr>
        <p:txBody>
          <a:bodyPr>
            <a:normAutofit/>
          </a:bodyPr>
          <a:lstStyle/>
          <a:p>
            <a:r>
              <a:rPr lang="en-GB" dirty="0"/>
              <a:t>With the skybox using up more memory and the sky dome using slightly more CPU usage in the beginning – the trade off was a slightly longer loading up time for total memory usage so the </a:t>
            </a:r>
            <a:r>
              <a:rPr lang="en-GB" dirty="0" err="1"/>
              <a:t>Skydome</a:t>
            </a:r>
            <a:r>
              <a:rPr lang="en-GB" dirty="0"/>
              <a:t> was used</a:t>
            </a:r>
          </a:p>
          <a:p>
            <a:r>
              <a:rPr lang="en-GB" dirty="0"/>
              <a:t>Additional testing with Triangle strips and fans yielded inconsistent differences in performance, as well as blending the texture and drawing half the sphere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D1EA5-A1C3-4DC5-B6FD-8F9CC745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18" y="3604729"/>
            <a:ext cx="3208282" cy="2165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F87EF-120C-BDE9-37BD-948FBCA9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604728"/>
            <a:ext cx="3742692" cy="216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84654-7CD4-8B34-B09D-4C01F750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298" y="3604727"/>
            <a:ext cx="3742693" cy="2165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4A873C-2FEE-C93D-80B0-6779BCDED667}"/>
              </a:ext>
            </a:extLst>
          </p:cNvPr>
          <p:cNvSpPr txBox="1"/>
          <p:nvPr/>
        </p:nvSpPr>
        <p:spPr>
          <a:xfrm>
            <a:off x="3373822" y="5827652"/>
            <a:ext cx="605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5.0: Memory profiles for different sky dome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539965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1225</TotalTime>
  <Words>946</Words>
  <Application>Microsoft Office PowerPoint</Application>
  <PresentationFormat>Widescreen</PresentationFormat>
  <Paragraphs>106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Garamond</vt:lpstr>
      <vt:lpstr>Organic</vt:lpstr>
      <vt:lpstr>Game Engine Final Demonstration</vt:lpstr>
      <vt:lpstr>Achieved 40% criteria</vt:lpstr>
      <vt:lpstr>Achieved 50% + criteria</vt:lpstr>
      <vt:lpstr>Adjusted from original</vt:lpstr>
      <vt:lpstr>Scene Screenshots</vt:lpstr>
      <vt:lpstr>Loading models improved</vt:lpstr>
      <vt:lpstr>Textures</vt:lpstr>
      <vt:lpstr>FPS Camera</vt:lpstr>
      <vt:lpstr>Sky dome or Skybox</vt:lpstr>
      <vt:lpstr>Controls and input</vt:lpstr>
      <vt:lpstr>Custom Model Loader </vt:lpstr>
      <vt:lpstr>Custom Model Loader </vt:lpstr>
      <vt:lpstr>Billboards</vt:lpstr>
      <vt:lpstr>Terrain using height maps</vt:lpstr>
      <vt:lpstr>Fog</vt:lpstr>
      <vt:lpstr>Instancing</vt:lpstr>
      <vt:lpstr>Instancing </vt:lpstr>
      <vt:lpstr>Particle System</vt:lpstr>
      <vt:lpstr>Particles</vt:lpstr>
      <vt:lpstr>Lighting &amp; shadows</vt:lpstr>
      <vt:lpstr>Lighting &amp; shadows</vt:lpstr>
      <vt:lpstr>PCF results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Engine Final Demonstration</dc:title>
  <dc:creator>Bryce Tingle</dc:creator>
  <cp:lastModifiedBy>Bryce Tingle</cp:lastModifiedBy>
  <cp:revision>23</cp:revision>
  <dcterms:created xsi:type="dcterms:W3CDTF">2024-04-29T20:21:08Z</dcterms:created>
  <dcterms:modified xsi:type="dcterms:W3CDTF">2024-05-02T13:27:56Z</dcterms:modified>
</cp:coreProperties>
</file>